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8"/>
  </p:notesMasterIdLst>
  <p:sldIdLst>
    <p:sldId id="261" r:id="rId2"/>
    <p:sldId id="260" r:id="rId3"/>
    <p:sldId id="256" r:id="rId4"/>
    <p:sldId id="257" r:id="rId5"/>
    <p:sldId id="258" r:id="rId6"/>
    <p:sldId id="259" r:id="rId7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71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3416B6-0DF1-47C6-8A4C-8C6462FD4338}" type="datetimeFigureOut">
              <a:rPr lang="en-GB" smtClean="0"/>
              <a:t>20/03/2019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DCFF31-A4A9-4E5C-A83A-6D51172A06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81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Pipeline PCA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8E176F-44AA-4017-8F3E-58B3269A554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5260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Pipeline</a:t>
            </a:r>
            <a:r>
              <a:rPr lang="en-GB" baseline="0" dirty="0" smtClean="0"/>
              <a:t> CCA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A1E192-DADC-41EB-BDBD-B4C7D918E9D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0374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7EC76-8BEA-4A8F-9F92-ADFACD8DC971}" type="datetimeFigureOut">
              <a:rPr lang="en-GB" smtClean="0"/>
              <a:t>20/03/2019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5FD46-64D9-4FA3-AD35-77DE62E6D8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4445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7EC76-8BEA-4A8F-9F92-ADFACD8DC971}" type="datetimeFigureOut">
              <a:rPr lang="en-GB" smtClean="0"/>
              <a:t>20/03/2019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5FD46-64D9-4FA3-AD35-77DE62E6D8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9059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7EC76-8BEA-4A8F-9F92-ADFACD8DC971}" type="datetimeFigureOut">
              <a:rPr lang="en-GB" smtClean="0"/>
              <a:t>20/03/2019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5FD46-64D9-4FA3-AD35-77DE62E6D8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1407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7EC76-8BEA-4A8F-9F92-ADFACD8DC971}" type="datetimeFigureOut">
              <a:rPr lang="en-GB" smtClean="0"/>
              <a:t>20/03/2019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5FD46-64D9-4FA3-AD35-77DE62E6D8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1904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7EC76-8BEA-4A8F-9F92-ADFACD8DC971}" type="datetimeFigureOut">
              <a:rPr lang="en-GB" smtClean="0"/>
              <a:t>20/03/2019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5FD46-64D9-4FA3-AD35-77DE62E6D8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828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7EC76-8BEA-4A8F-9F92-ADFACD8DC971}" type="datetimeFigureOut">
              <a:rPr lang="en-GB" smtClean="0"/>
              <a:t>20/03/2019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5FD46-64D9-4FA3-AD35-77DE62E6D8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5032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7EC76-8BEA-4A8F-9F92-ADFACD8DC971}" type="datetimeFigureOut">
              <a:rPr lang="en-GB" smtClean="0"/>
              <a:t>20/03/2019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5FD46-64D9-4FA3-AD35-77DE62E6D8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4241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7EC76-8BEA-4A8F-9F92-ADFACD8DC971}" type="datetimeFigureOut">
              <a:rPr lang="en-GB" smtClean="0"/>
              <a:t>20/03/2019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5FD46-64D9-4FA3-AD35-77DE62E6D8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0491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7EC76-8BEA-4A8F-9F92-ADFACD8DC971}" type="datetimeFigureOut">
              <a:rPr lang="en-GB" smtClean="0"/>
              <a:t>20/03/2019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5FD46-64D9-4FA3-AD35-77DE62E6D8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4138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7EC76-8BEA-4A8F-9F92-ADFACD8DC971}" type="datetimeFigureOut">
              <a:rPr lang="en-GB" smtClean="0"/>
              <a:t>20/03/2019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5FD46-64D9-4FA3-AD35-77DE62E6D8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603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7EC76-8BEA-4A8F-9F92-ADFACD8DC971}" type="datetimeFigureOut">
              <a:rPr lang="en-GB" smtClean="0"/>
              <a:t>20/03/2019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5FD46-64D9-4FA3-AD35-77DE62E6D8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878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7EC76-8BEA-4A8F-9F92-ADFACD8DC971}" type="datetimeFigureOut">
              <a:rPr lang="en-GB" smtClean="0"/>
              <a:t>20/03/2019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5FD46-64D9-4FA3-AD35-77DE62E6D8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5405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tif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tif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33021" y="1774272"/>
            <a:ext cx="11039818" cy="3627919"/>
            <a:chOff x="485607" y="-249737"/>
            <a:chExt cx="11039818" cy="362791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863" t="7454" r="11356" b="10171"/>
            <a:stretch/>
          </p:blipFill>
          <p:spPr>
            <a:xfrm>
              <a:off x="10529629" y="1171946"/>
              <a:ext cx="262898" cy="197842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63" t="14540" r="22752"/>
            <a:stretch/>
          </p:blipFill>
          <p:spPr bwMode="auto">
            <a:xfrm>
              <a:off x="9130757" y="867106"/>
              <a:ext cx="1335386" cy="25110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 rot="16200000">
              <a:off x="7778238" y="2039137"/>
              <a:ext cx="1922905" cy="286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60" i="1" dirty="0">
                  <a:solidFill>
                    <a:srgbClr val="7F7F7F"/>
                  </a:solidFill>
                  <a:latin typeface="Arial"/>
                  <a:cs typeface="Arial"/>
                </a:rPr>
                <a:t>Subjects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8971500" y="918379"/>
              <a:ext cx="0" cy="2326714"/>
            </a:xfrm>
            <a:prstGeom prst="straightConnector1">
              <a:avLst/>
            </a:prstGeom>
            <a:solidFill>
              <a:schemeClr val="bg1"/>
            </a:solidFill>
            <a:ln w="412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8922001" y="571438"/>
              <a:ext cx="1694252" cy="286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60" i="1" dirty="0">
                  <a:solidFill>
                    <a:srgbClr val="7F7F7F"/>
                  </a:solidFill>
                  <a:latin typeface="Arial"/>
                  <a:cs typeface="Arial"/>
                </a:rPr>
                <a:t>Components</a:t>
              </a:r>
              <a:endParaRPr lang="en-GB" sz="1440" i="1" dirty="0">
                <a:solidFill>
                  <a:srgbClr val="7F7F7F"/>
                </a:solidFill>
                <a:latin typeface="Arial"/>
                <a:cs typeface="Arial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l="8884" t="7846"/>
            <a:stretch/>
          </p:blipFill>
          <p:spPr>
            <a:xfrm>
              <a:off x="1809124" y="1188824"/>
              <a:ext cx="1886216" cy="187598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615195" y="567354"/>
              <a:ext cx="2260216" cy="286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60" i="1" dirty="0">
                  <a:solidFill>
                    <a:srgbClr val="7F7F7F"/>
                  </a:solidFill>
                  <a:latin typeface="Arial"/>
                  <a:cs typeface="Arial"/>
                </a:rPr>
                <a:t>Questions</a:t>
              </a:r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06" t="10931" r="21400" b="20710"/>
            <a:stretch/>
          </p:blipFill>
          <p:spPr bwMode="auto">
            <a:xfrm>
              <a:off x="4127234" y="836001"/>
              <a:ext cx="1341569" cy="2452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 rot="16200000">
              <a:off x="2878248" y="1924562"/>
              <a:ext cx="1922905" cy="2954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20" i="1" dirty="0">
                  <a:solidFill>
                    <a:srgbClr val="7F7F7F"/>
                  </a:solidFill>
                  <a:latin typeface="Arial"/>
                  <a:cs typeface="Arial"/>
                </a:rPr>
                <a:t>Trials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4011305" y="901751"/>
              <a:ext cx="0" cy="2326714"/>
            </a:xfrm>
            <a:prstGeom prst="straightConnector1">
              <a:avLst/>
            </a:prstGeom>
            <a:solidFill>
              <a:schemeClr val="bg1"/>
            </a:solidFill>
            <a:ln w="412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2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00" t="10931" r="14475" b="35666"/>
            <a:stretch/>
          </p:blipFill>
          <p:spPr bwMode="auto">
            <a:xfrm>
              <a:off x="5487032" y="1070600"/>
              <a:ext cx="411181" cy="21578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5475638" y="2878772"/>
              <a:ext cx="9224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Arial"/>
                  <a:cs typeface="Arial"/>
                </a:rPr>
                <a:t>100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78421" y="1050770"/>
              <a:ext cx="9987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Arial"/>
                  <a:cs typeface="Arial"/>
                </a:rPr>
                <a:t>0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6189322" y="515809"/>
              <a:ext cx="1875962" cy="2772673"/>
              <a:chOff x="4601070" y="3132192"/>
              <a:chExt cx="1719631" cy="2541617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4767635" y="3132192"/>
                <a:ext cx="1553066" cy="2623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60" i="1" dirty="0">
                    <a:solidFill>
                      <a:srgbClr val="7F7F7F"/>
                    </a:solidFill>
                    <a:latin typeface="Arial"/>
                    <a:cs typeface="Arial"/>
                  </a:rPr>
                  <a:t>Components</a:t>
                </a:r>
                <a:endParaRPr lang="en-GB" sz="1440" i="1" dirty="0">
                  <a:solidFill>
                    <a:srgbClr val="7F7F7F"/>
                  </a:solidFill>
                  <a:latin typeface="Arial"/>
                  <a:cs typeface="Arial"/>
                </a:endParaRP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019" t="19319" r="9623" b="11029"/>
              <a:stretch/>
            </p:blipFill>
            <p:spPr>
              <a:xfrm>
                <a:off x="5014042" y="3479414"/>
                <a:ext cx="1189670" cy="2194395"/>
              </a:xfrm>
              <a:prstGeom prst="rect">
                <a:avLst/>
              </a:prstGeom>
            </p:spPr>
          </p:pic>
          <p:cxnSp>
            <p:nvCxnSpPr>
              <p:cNvPr id="26" name="Straight Arrow Connector 25"/>
              <p:cNvCxnSpPr/>
              <p:nvPr/>
            </p:nvCxnSpPr>
            <p:spPr>
              <a:xfrm>
                <a:off x="4900129" y="3495352"/>
                <a:ext cx="0" cy="2132821"/>
              </a:xfrm>
              <a:prstGeom prst="straightConnector1">
                <a:avLst/>
              </a:prstGeom>
              <a:solidFill>
                <a:schemeClr val="bg1"/>
              </a:solidFill>
              <a:ln w="412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 rot="16200000">
                <a:off x="3696328" y="4376307"/>
                <a:ext cx="2071864" cy="2623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60" i="1" dirty="0">
                    <a:solidFill>
                      <a:srgbClr val="7F7F7F"/>
                    </a:solidFill>
                    <a:latin typeface="Arial"/>
                    <a:cs typeface="Arial"/>
                  </a:rPr>
                  <a:t>Questions</a:t>
                </a: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485607" y="-249737"/>
              <a:ext cx="34110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/>
                  <a:cs typeface="Arial"/>
                </a:rPr>
                <a:t> Experience Sampling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92923" y="85456"/>
              <a:ext cx="22414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/>
                  <a:cs typeface="Arial"/>
                </a:rPr>
                <a:t>Laboratory Task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650851" y="85456"/>
              <a:ext cx="22414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/>
                  <a:cs typeface="Arial"/>
                </a:rPr>
                <a:t>Probe level data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088712" y="85456"/>
              <a:ext cx="22414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/>
                  <a:cs typeface="Arial"/>
                </a:rPr>
                <a:t>Dimensions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558909" y="68668"/>
              <a:ext cx="2499064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2"/>
                  </a:solidFill>
                  <a:latin typeface="Arial"/>
                  <a:cs typeface="Arial"/>
                </a:rPr>
                <a:t>Group level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786983" y="2930433"/>
              <a:ext cx="738442" cy="35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80" dirty="0">
                  <a:latin typeface="Arial"/>
                  <a:cs typeface="Arial"/>
                </a:rPr>
                <a:t>Low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786982" y="1017667"/>
              <a:ext cx="738442" cy="35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80" dirty="0">
                  <a:latin typeface="Arial"/>
                  <a:cs typeface="Arial"/>
                </a:rPr>
                <a:t>High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6246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roup 121"/>
          <p:cNvGrpSpPr/>
          <p:nvPr/>
        </p:nvGrpSpPr>
        <p:grpSpPr>
          <a:xfrm>
            <a:off x="3644112" y="3682301"/>
            <a:ext cx="3381221" cy="2970519"/>
            <a:chOff x="3448976" y="3727483"/>
            <a:chExt cx="3381221" cy="2970519"/>
          </a:xfrm>
        </p:grpSpPr>
        <p:sp>
          <p:nvSpPr>
            <p:cNvPr id="121" name="Rectangle 120"/>
            <p:cNvSpPr/>
            <p:nvPr/>
          </p:nvSpPr>
          <p:spPr>
            <a:xfrm>
              <a:off x="3448976" y="3727483"/>
              <a:ext cx="3381221" cy="297051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744571" y="4128341"/>
              <a:ext cx="11608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Connectivity</a:t>
              </a:r>
              <a:endParaRPr lang="en-GB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053459" y="3958146"/>
              <a:ext cx="14359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Permuted</a:t>
              </a:r>
            </a:p>
            <a:p>
              <a:pPr algn="ctr"/>
              <a:r>
                <a:rPr lang="en-GB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Cognitive Tasks</a:t>
              </a:r>
              <a:endParaRPr lang="en-GB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Right Brace 91"/>
            <p:cNvSpPr/>
            <p:nvPr/>
          </p:nvSpPr>
          <p:spPr>
            <a:xfrm rot="5400000">
              <a:off x="4967241" y="4960004"/>
              <a:ext cx="322244" cy="1732869"/>
            </a:xfrm>
            <a:prstGeom prst="rightBrace">
              <a:avLst>
                <a:gd name="adj1" fmla="val 30913"/>
                <a:gd name="adj2" fmla="val 46474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/>
                <p:cNvSpPr txBox="1"/>
                <p:nvPr/>
              </p:nvSpPr>
              <p:spPr>
                <a:xfrm>
                  <a:off x="4230337" y="6111421"/>
                  <a:ext cx="190629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Canonical Correlation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       </m:t>
                            </m:r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GB" sz="14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20" name="TextBox 1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0337" y="6111421"/>
                  <a:ext cx="1906291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958" t="-232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865253"/>
              </p:ext>
            </p:extLst>
          </p:nvPr>
        </p:nvGraphicFramePr>
        <p:xfrm>
          <a:off x="3576140" y="1124463"/>
          <a:ext cx="3108360" cy="262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1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1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16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16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2534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1</a:t>
                      </a:r>
                      <a:endParaRPr lang="en-GB" sz="1200" dirty="0"/>
                    </a:p>
                  </a:txBody>
                  <a:tcPr marL="57348" marR="57348" marT="28674" marB="28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2</a:t>
                      </a:r>
                      <a:endParaRPr lang="en-GB" sz="1200" dirty="0"/>
                    </a:p>
                  </a:txBody>
                  <a:tcPr marL="57348" marR="57348" marT="28674" marB="28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3</a:t>
                      </a:r>
                      <a:endParaRPr lang="en-GB" sz="1200" dirty="0"/>
                    </a:p>
                  </a:txBody>
                  <a:tcPr marL="57348" marR="57348" marT="28674" marB="28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4</a:t>
                      </a:r>
                      <a:endParaRPr lang="en-GB" sz="1200" dirty="0"/>
                    </a:p>
                  </a:txBody>
                  <a:tcPr marL="57348" marR="57348" marT="28674" marB="28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5</a:t>
                      </a:r>
                      <a:endParaRPr lang="en-GB" sz="1200" dirty="0"/>
                    </a:p>
                  </a:txBody>
                  <a:tcPr marL="57348" marR="57348" marT="28674" marB="28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429912"/>
              </p:ext>
            </p:extLst>
          </p:nvPr>
        </p:nvGraphicFramePr>
        <p:xfrm>
          <a:off x="3576140" y="1551731"/>
          <a:ext cx="3108360" cy="262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1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1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16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16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2534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1</a:t>
                      </a:r>
                      <a:endParaRPr lang="en-GB" sz="1200" dirty="0"/>
                    </a:p>
                  </a:txBody>
                  <a:tcPr marL="57348" marR="57348" marT="28674" marB="28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2</a:t>
                      </a:r>
                      <a:endParaRPr lang="en-GB" sz="1200" dirty="0"/>
                    </a:p>
                  </a:txBody>
                  <a:tcPr marL="57348" marR="57348" marT="28674" marB="28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3</a:t>
                      </a:r>
                      <a:endParaRPr lang="en-GB" sz="1200" dirty="0"/>
                    </a:p>
                  </a:txBody>
                  <a:tcPr marL="57348" marR="57348" marT="28674" marB="28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4</a:t>
                      </a:r>
                      <a:endParaRPr lang="en-GB" sz="1200" dirty="0"/>
                    </a:p>
                  </a:txBody>
                  <a:tcPr marL="57348" marR="57348" marT="28674" marB="28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5</a:t>
                      </a:r>
                      <a:endParaRPr lang="en-GB" sz="1200" dirty="0"/>
                    </a:p>
                  </a:txBody>
                  <a:tcPr marL="57348" marR="57348" marT="28674" marB="28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322350"/>
              </p:ext>
            </p:extLst>
          </p:nvPr>
        </p:nvGraphicFramePr>
        <p:xfrm>
          <a:off x="3576140" y="2335108"/>
          <a:ext cx="3108360" cy="262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1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1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16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16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2534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1</a:t>
                      </a:r>
                      <a:endParaRPr lang="en-GB" sz="1200" dirty="0"/>
                    </a:p>
                  </a:txBody>
                  <a:tcPr marL="57348" marR="57348" marT="28674" marB="28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2</a:t>
                      </a:r>
                      <a:endParaRPr lang="en-GB" sz="1200" dirty="0"/>
                    </a:p>
                  </a:txBody>
                  <a:tcPr marL="57348" marR="57348" marT="28674" marB="28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3</a:t>
                      </a:r>
                      <a:endParaRPr lang="en-GB" sz="1200" dirty="0"/>
                    </a:p>
                  </a:txBody>
                  <a:tcPr marL="57348" marR="57348" marT="28674" marB="28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4</a:t>
                      </a:r>
                      <a:endParaRPr lang="en-GB" sz="1200" dirty="0"/>
                    </a:p>
                  </a:txBody>
                  <a:tcPr marL="57348" marR="57348" marT="28674" marB="28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5</a:t>
                      </a:r>
                      <a:endParaRPr lang="en-GB" sz="1200" dirty="0"/>
                    </a:p>
                  </a:txBody>
                  <a:tcPr marL="57348" marR="57348" marT="28674" marB="28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1119112" y="1119928"/>
          <a:ext cx="1545700" cy="15457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5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5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5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5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45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457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457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5457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4570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39261" marR="39261" marT="19630" marB="1963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570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4570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4570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4570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4570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4570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4570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 smtClean="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4570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 smtClean="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4570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 smtClean="0"/>
                    </a:p>
                  </a:txBody>
                  <a:tcPr marL="39261" marR="39261" marT="19630" marB="1963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119" name="Group 118"/>
          <p:cNvGrpSpPr/>
          <p:nvPr/>
        </p:nvGrpSpPr>
        <p:grpSpPr>
          <a:xfrm>
            <a:off x="247461" y="611213"/>
            <a:ext cx="2634845" cy="2664879"/>
            <a:chOff x="308857" y="1081103"/>
            <a:chExt cx="2634845" cy="2664879"/>
          </a:xfrm>
        </p:grpSpPr>
        <p:grpSp>
          <p:nvGrpSpPr>
            <p:cNvPr id="29" name="Group 28"/>
            <p:cNvGrpSpPr/>
            <p:nvPr/>
          </p:nvGrpSpPr>
          <p:grpSpPr>
            <a:xfrm>
              <a:off x="308857" y="1626808"/>
              <a:ext cx="2634845" cy="2119174"/>
              <a:chOff x="710992" y="1563713"/>
              <a:chExt cx="6136652" cy="4935635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05410" y="5782524"/>
                <a:ext cx="4742234" cy="716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Functional Connectivity</a:t>
                </a:r>
                <a:endParaRPr lang="en-GB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10992" y="1772772"/>
                <a:ext cx="931871" cy="3129231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pPr algn="ctr"/>
                <a:r>
                  <a:rPr lang="en-GB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Cognitive Tasks</a:t>
                </a:r>
                <a:endParaRPr lang="en-GB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287266" y="5137383"/>
                <a:ext cx="1243988" cy="6451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More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472399" y="5137383"/>
                <a:ext cx="1184253" cy="6451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Less</a:t>
                </a:r>
                <a:endParaRPr lang="en-GB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622230" y="4147163"/>
                <a:ext cx="860188" cy="1028941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GB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More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626534" y="1563713"/>
                <a:ext cx="860188" cy="969206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GB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Less</a:t>
                </a:r>
                <a:endParaRPr lang="en-GB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0" name="Straight Arrow Connector 19"/>
              <p:cNvCxnSpPr/>
              <p:nvPr/>
            </p:nvCxnSpPr>
            <p:spPr>
              <a:xfrm>
                <a:off x="2001248" y="2383369"/>
                <a:ext cx="0" cy="1736887"/>
              </a:xfrm>
              <a:prstGeom prst="straightConnector1">
                <a:avLst/>
              </a:prstGeom>
              <a:ln w="12700">
                <a:headEnd type="arrow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 flipH="1">
                <a:off x="3514778" y="5459952"/>
                <a:ext cx="1772488" cy="0"/>
              </a:xfrm>
              <a:prstGeom prst="straightConnector1">
                <a:avLst/>
              </a:prstGeom>
              <a:ln w="12700">
                <a:headEnd type="arrow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/>
            <p:cNvSpPr txBox="1"/>
            <p:nvPr/>
          </p:nvSpPr>
          <p:spPr>
            <a:xfrm>
              <a:off x="1152785" y="1081103"/>
              <a:ext cx="1545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Sparsity Grid</a:t>
              </a:r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64" name="Table 63"/>
          <p:cNvGraphicFramePr>
            <a:graphicFrameLocks noGrp="1"/>
          </p:cNvGraphicFramePr>
          <p:nvPr>
            <p:extLst/>
          </p:nvPr>
        </p:nvGraphicFramePr>
        <p:xfrm>
          <a:off x="9578003" y="1158733"/>
          <a:ext cx="1545700" cy="15457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5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5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5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7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21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457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457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5457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4570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39261" marR="39261" marT="19630" marB="1963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570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4570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4570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4570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4570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4570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4570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 smtClean="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4570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 smtClean="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4570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 smtClean="0"/>
                    </a:p>
                  </a:txBody>
                  <a:tcPr marL="39261" marR="39261" marT="19630" marB="1963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8698378" y="606425"/>
            <a:ext cx="2610467" cy="2628178"/>
            <a:chOff x="8698378" y="606425"/>
            <a:chExt cx="2610467" cy="2628178"/>
          </a:xfrm>
        </p:grpSpPr>
        <p:sp>
          <p:nvSpPr>
            <p:cNvPr id="63" name="TextBox 62"/>
            <p:cNvSpPr txBox="1"/>
            <p:nvPr/>
          </p:nvSpPr>
          <p:spPr>
            <a:xfrm>
              <a:off x="9005831" y="606425"/>
              <a:ext cx="2303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Save the best result </a:t>
              </a:r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8698378" y="1162627"/>
              <a:ext cx="2610467" cy="2071976"/>
              <a:chOff x="767768" y="1549615"/>
              <a:chExt cx="6079876" cy="4825710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2105409" y="5658501"/>
                <a:ext cx="4742235" cy="716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Functional Connectivity</a:t>
                </a:r>
                <a:endParaRPr lang="en-GB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767768" y="1794455"/>
                <a:ext cx="931871" cy="3129232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pPr algn="ctr"/>
                <a:r>
                  <a:rPr lang="en-GB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Cognitive Tasks</a:t>
                </a:r>
                <a:endParaRPr lang="en-GB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5172453" y="5076048"/>
                <a:ext cx="1243988" cy="6451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More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2634613" y="5076046"/>
                <a:ext cx="1184253" cy="6451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Less</a:t>
                </a:r>
                <a:endParaRPr lang="en-GB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1602535" y="4168795"/>
                <a:ext cx="860188" cy="1028941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GB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More</a:t>
                </a: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1660104" y="1549615"/>
                <a:ext cx="860188" cy="969206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GB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Less</a:t>
                </a:r>
                <a:endParaRPr lang="en-GB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72" name="Straight Arrow Connector 71"/>
              <p:cNvCxnSpPr/>
              <p:nvPr/>
            </p:nvCxnSpPr>
            <p:spPr>
              <a:xfrm>
                <a:off x="2110735" y="2405003"/>
                <a:ext cx="0" cy="1736887"/>
              </a:xfrm>
              <a:prstGeom prst="straightConnector1">
                <a:avLst/>
              </a:prstGeom>
              <a:ln w="12700">
                <a:headEnd type="arrow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/>
              <p:nvPr/>
            </p:nvCxnSpPr>
            <p:spPr>
              <a:xfrm flipH="1">
                <a:off x="3829099" y="5445380"/>
                <a:ext cx="1197516" cy="0"/>
              </a:xfrm>
              <a:prstGeom prst="straightConnector1">
                <a:avLst/>
              </a:prstGeom>
              <a:ln w="12700">
                <a:headEnd type="arrow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82" name="Title 81"/>
          <p:cNvSpPr>
            <a:spLocks noGrp="1"/>
          </p:cNvSpPr>
          <p:nvPr>
            <p:ph type="title"/>
          </p:nvPr>
        </p:nvSpPr>
        <p:spPr>
          <a:xfrm>
            <a:off x="247461" y="142919"/>
            <a:ext cx="3460856" cy="446719"/>
          </a:xfrm>
        </p:spPr>
        <p:txBody>
          <a:bodyPr>
            <a:normAutofit/>
          </a:bodyPr>
          <a:lstStyle/>
          <a:p>
            <a:r>
              <a:rPr lang="en-GB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Sparse Parameter search</a:t>
            </a:r>
            <a:endParaRPr lang="en-GB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Title 1"/>
          <p:cNvSpPr txBox="1">
            <a:spLocks/>
          </p:cNvSpPr>
          <p:nvPr/>
        </p:nvSpPr>
        <p:spPr>
          <a:xfrm>
            <a:off x="282085" y="3545451"/>
            <a:ext cx="2210730" cy="4228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Permutation Test</a:t>
            </a:r>
            <a:endParaRPr lang="en-GB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5" name="Table 84"/>
          <p:cNvGraphicFramePr>
            <a:graphicFrameLocks noGrp="1"/>
          </p:cNvGraphicFramePr>
          <p:nvPr>
            <p:extLst/>
          </p:nvPr>
        </p:nvGraphicFramePr>
        <p:xfrm>
          <a:off x="4049118" y="4437562"/>
          <a:ext cx="920368" cy="1145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7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23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3593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593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593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593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593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593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593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6" name="Table 85"/>
          <p:cNvGraphicFramePr>
            <a:graphicFrameLocks noGrp="1"/>
          </p:cNvGraphicFramePr>
          <p:nvPr>
            <p:extLst/>
          </p:nvPr>
        </p:nvGraphicFramePr>
        <p:xfrm>
          <a:off x="5535224" y="4427223"/>
          <a:ext cx="979412" cy="1145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8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8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8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3593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593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593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593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593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593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593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6" name="Table 95"/>
          <p:cNvGraphicFramePr>
            <a:graphicFrameLocks noGrp="1"/>
          </p:cNvGraphicFramePr>
          <p:nvPr>
            <p:extLst/>
          </p:nvPr>
        </p:nvGraphicFramePr>
        <p:xfrm>
          <a:off x="777258" y="4618530"/>
          <a:ext cx="920368" cy="1145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0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3593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593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593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593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593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593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593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7" name="TextBox 96"/>
          <p:cNvSpPr txBox="1"/>
          <p:nvPr/>
        </p:nvSpPr>
        <p:spPr>
          <a:xfrm>
            <a:off x="626303" y="4172756"/>
            <a:ext cx="11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835233" y="4177453"/>
            <a:ext cx="1435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Cognitive Tasks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9" name="Table 98"/>
          <p:cNvGraphicFramePr>
            <a:graphicFrameLocks noGrp="1"/>
          </p:cNvGraphicFramePr>
          <p:nvPr>
            <p:extLst/>
          </p:nvPr>
        </p:nvGraphicFramePr>
        <p:xfrm>
          <a:off x="1976048" y="4618530"/>
          <a:ext cx="920368" cy="1145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0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3593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593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593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593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593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593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593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51199" marR="51199" marT="25600" marB="256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/>
              <p:cNvSpPr txBox="1"/>
              <p:nvPr/>
            </p:nvSpPr>
            <p:spPr>
              <a:xfrm>
                <a:off x="917502" y="6156356"/>
                <a:ext cx="19062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Canonical Correlation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3" name="TextBox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502" y="6156356"/>
                <a:ext cx="1906291" cy="523220"/>
              </a:xfrm>
              <a:prstGeom prst="rect">
                <a:avLst/>
              </a:prstGeom>
              <a:blipFill>
                <a:blip r:embed="rId4"/>
                <a:stretch>
                  <a:fillRect l="-962" t="-2326" r="-3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7080374" y="4922632"/>
                <a:ext cx="92563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0374" y="4922632"/>
                <a:ext cx="92563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Right Brace 123"/>
          <p:cNvSpPr/>
          <p:nvPr/>
        </p:nvSpPr>
        <p:spPr>
          <a:xfrm rot="5400000">
            <a:off x="1668407" y="5039641"/>
            <a:ext cx="322244" cy="1732869"/>
          </a:xfrm>
          <a:prstGeom prst="rightBrace">
            <a:avLst>
              <a:gd name="adj1" fmla="val 30913"/>
              <a:gd name="adj2" fmla="val 4647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/>
              <p:cNvSpPr txBox="1"/>
              <p:nvPr/>
            </p:nvSpPr>
            <p:spPr>
              <a:xfrm>
                <a:off x="8166035" y="4231613"/>
                <a:ext cx="4025965" cy="200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𝐹𝐷𝑅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2400" b="0" i="1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GB" sz="24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1,      </m:t>
                                      </m:r>
                                      <m:sSub>
                                        <m:sSubPr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≥</m:t>
                                      </m:r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0,</m:t>
                                      </m:r>
                                      <m:sSub>
                                        <m:sSubPr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       </m:t>
                                          </m:r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</m:eqArr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GB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5" name="TextBox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035" y="4231613"/>
                <a:ext cx="4025965" cy="20000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/>
          <p:cNvCxnSpPr/>
          <p:nvPr/>
        </p:nvCxnSpPr>
        <p:spPr>
          <a:xfrm>
            <a:off x="8006012" y="5301258"/>
            <a:ext cx="461645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2841389" y="441540"/>
            <a:ext cx="5701472" cy="2421135"/>
            <a:chOff x="2841389" y="441540"/>
            <a:chExt cx="5701472" cy="2421135"/>
          </a:xfrm>
        </p:grpSpPr>
        <p:sp>
          <p:nvSpPr>
            <p:cNvPr id="10" name="TextBox 9"/>
            <p:cNvSpPr txBox="1"/>
            <p:nvPr/>
          </p:nvSpPr>
          <p:spPr>
            <a:xfrm>
              <a:off x="5118026" y="1820562"/>
              <a:ext cx="461665" cy="55819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GB" dirty="0" smtClean="0">
                  <a:latin typeface="Arial" panose="020B0604020202020204" pitchFamily="34" charset="0"/>
                  <a:cs typeface="Arial" panose="020B0604020202020204" pitchFamily="34" charset="0"/>
                </a:rPr>
                <a:t>...</a:t>
              </a:r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>
              <a:off x="2841389" y="1918465"/>
              <a:ext cx="461645" cy="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3547744" y="441540"/>
              <a:ext cx="46293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latin typeface="Arial" panose="020B0604020202020204" pitchFamily="34" charset="0"/>
                  <a:cs typeface="Arial" panose="020B0604020202020204" pitchFamily="34" charset="0"/>
                </a:rPr>
                <a:t>Resampling: </a:t>
              </a:r>
              <a:r>
                <a:rPr lang="en-GB" dirty="0" smtClean="0">
                  <a:latin typeface="Arial" panose="020B0604020202020204" pitchFamily="34" charset="0"/>
                  <a:cs typeface="Arial" panose="020B0604020202020204" pitchFamily="34" charset="0"/>
                </a:rPr>
                <a:t>5-Fold</a:t>
              </a:r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6922459" y="1226462"/>
              <a:ext cx="248035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6922459" y="1650045"/>
              <a:ext cx="248035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6922459" y="2437107"/>
              <a:ext cx="248035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119608" y="1013744"/>
              <a:ext cx="1080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GB" sz="1200" baseline="30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st</a:t>
              </a:r>
              <a:r>
                <a:rPr lang="en-GB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Canonical Correlation</a:t>
              </a:r>
              <a:endParaRPr lang="en-GB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135268" y="1426027"/>
              <a:ext cx="1080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GB" sz="1200" baseline="30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st</a:t>
              </a:r>
              <a:r>
                <a:rPr lang="en-GB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Canonical Correlation</a:t>
              </a:r>
              <a:endParaRPr lang="en-GB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135267" y="2187367"/>
              <a:ext cx="1080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GB" sz="1200" baseline="30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st</a:t>
              </a:r>
              <a:r>
                <a:rPr lang="en-GB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Canonical Correlation</a:t>
              </a:r>
              <a:endParaRPr lang="en-GB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Right Brace 61"/>
            <p:cNvSpPr/>
            <p:nvPr/>
          </p:nvSpPr>
          <p:spPr>
            <a:xfrm>
              <a:off x="8320689" y="1121333"/>
              <a:ext cx="222172" cy="1741342"/>
            </a:xfrm>
            <a:prstGeom prst="rightBrace">
              <a:avLst>
                <a:gd name="adj1" fmla="val 30913"/>
                <a:gd name="adj2" fmla="val 46474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6954723" y="760492"/>
              <a:ext cx="1280262" cy="276999"/>
              <a:chOff x="6954723" y="760492"/>
              <a:chExt cx="1280262" cy="276999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7080374" y="760492"/>
                <a:ext cx="115461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Train        Test</a:t>
                </a:r>
                <a:endParaRPr lang="en-GB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6954723" y="810344"/>
                <a:ext cx="164885" cy="16488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7660104" y="807065"/>
                <a:ext cx="164885" cy="1648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90458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"/>
          <p:cNvPicPr/>
          <p:nvPr/>
        </p:nvPicPr>
        <p:blipFill>
          <a:blip r:embed="rId2"/>
          <a:stretch/>
        </p:blipFill>
        <p:spPr>
          <a:xfrm>
            <a:off x="475200" y="1068120"/>
            <a:ext cx="3155400" cy="1119960"/>
          </a:xfrm>
          <a:prstGeom prst="rect">
            <a:avLst/>
          </a:prstGeom>
          <a:ln>
            <a:noFill/>
          </a:ln>
        </p:spPr>
      </p:pic>
      <p:pic>
        <p:nvPicPr>
          <p:cNvPr id="37" name="Picture 4"/>
          <p:cNvPicPr/>
          <p:nvPr/>
        </p:nvPicPr>
        <p:blipFill>
          <a:blip r:embed="rId3"/>
          <a:stretch/>
        </p:blipFill>
        <p:spPr>
          <a:xfrm>
            <a:off x="457920" y="4249080"/>
            <a:ext cx="3104280" cy="1311120"/>
          </a:xfrm>
          <a:prstGeom prst="rect">
            <a:avLst/>
          </a:prstGeom>
          <a:ln>
            <a:noFill/>
          </a:ln>
        </p:spPr>
      </p:pic>
      <p:sp>
        <p:nvSpPr>
          <p:cNvPr id="38" name="CustomShape 1"/>
          <p:cNvSpPr/>
          <p:nvPr/>
        </p:nvSpPr>
        <p:spPr>
          <a:xfrm>
            <a:off x="8435520" y="0"/>
            <a:ext cx="345060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Neurosynth decoding</a:t>
            </a:r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CustomShape 2"/>
          <p:cNvSpPr/>
          <p:nvPr/>
        </p:nvSpPr>
        <p:spPr>
          <a:xfrm>
            <a:off x="111240" y="0"/>
            <a:ext cx="345060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Task profile</a:t>
            </a:r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CustomShape 3"/>
          <p:cNvSpPr/>
          <p:nvPr/>
        </p:nvSpPr>
        <p:spPr>
          <a:xfrm>
            <a:off x="4355640" y="-40320"/>
            <a:ext cx="345060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Functional Connectivity (FC)</a:t>
            </a:r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" name="Picture 40"/>
          <p:cNvPicPr/>
          <p:nvPr/>
        </p:nvPicPr>
        <p:blipFill>
          <a:blip r:embed="rId4"/>
          <a:srcRect r="50394"/>
          <a:stretch/>
        </p:blipFill>
        <p:spPr>
          <a:xfrm>
            <a:off x="4443480" y="432000"/>
            <a:ext cx="3207960" cy="1568520"/>
          </a:xfrm>
          <a:prstGeom prst="rect">
            <a:avLst/>
          </a:prstGeom>
          <a:ln>
            <a:noFill/>
          </a:ln>
        </p:spPr>
      </p:pic>
      <p:pic>
        <p:nvPicPr>
          <p:cNvPr id="42" name="Picture 41"/>
          <p:cNvPicPr/>
          <p:nvPr/>
        </p:nvPicPr>
        <p:blipFill>
          <a:blip r:embed="rId4"/>
          <a:srcRect l="50677" t="13729"/>
          <a:stretch/>
        </p:blipFill>
        <p:spPr>
          <a:xfrm>
            <a:off x="4514400" y="1872000"/>
            <a:ext cx="3188880" cy="1352160"/>
          </a:xfrm>
          <a:prstGeom prst="rect">
            <a:avLst/>
          </a:prstGeom>
          <a:ln>
            <a:noFill/>
          </a:ln>
        </p:spPr>
      </p:pic>
      <p:pic>
        <p:nvPicPr>
          <p:cNvPr id="43" name="Picture 42"/>
          <p:cNvPicPr/>
          <p:nvPr/>
        </p:nvPicPr>
        <p:blipFill>
          <a:blip r:embed="rId4"/>
          <a:srcRect r="50394"/>
          <a:stretch/>
        </p:blipFill>
        <p:spPr>
          <a:xfrm>
            <a:off x="4130280" y="324000"/>
            <a:ext cx="3516120" cy="1719360"/>
          </a:xfrm>
          <a:prstGeom prst="rect">
            <a:avLst/>
          </a:prstGeom>
          <a:ln>
            <a:noFill/>
          </a:ln>
        </p:spPr>
      </p:pic>
      <p:pic>
        <p:nvPicPr>
          <p:cNvPr id="44" name="Picture 43"/>
          <p:cNvPicPr/>
          <p:nvPr/>
        </p:nvPicPr>
        <p:blipFill>
          <a:blip r:embed="rId5"/>
          <a:srcRect r="50024"/>
          <a:stretch/>
        </p:blipFill>
        <p:spPr>
          <a:xfrm>
            <a:off x="4139280" y="3600000"/>
            <a:ext cx="3542400" cy="1719000"/>
          </a:xfrm>
          <a:prstGeom prst="rect">
            <a:avLst/>
          </a:prstGeom>
          <a:ln>
            <a:noFill/>
          </a:ln>
        </p:spPr>
      </p:pic>
      <p:pic>
        <p:nvPicPr>
          <p:cNvPr id="45" name="Picture 44"/>
          <p:cNvPicPr/>
          <p:nvPr/>
        </p:nvPicPr>
        <p:blipFill>
          <a:blip r:embed="rId4"/>
          <a:srcRect l="50677" t="13729"/>
          <a:stretch/>
        </p:blipFill>
        <p:spPr>
          <a:xfrm>
            <a:off x="4208040" y="1902240"/>
            <a:ext cx="3495240" cy="1482120"/>
          </a:xfrm>
          <a:prstGeom prst="rect">
            <a:avLst/>
          </a:prstGeom>
          <a:ln>
            <a:noFill/>
          </a:ln>
        </p:spPr>
      </p:pic>
      <p:pic>
        <p:nvPicPr>
          <p:cNvPr id="46" name="Picture 45"/>
          <p:cNvPicPr/>
          <p:nvPr/>
        </p:nvPicPr>
        <p:blipFill>
          <a:blip r:embed="rId5"/>
          <a:srcRect l="50386" t="12528"/>
          <a:stretch/>
        </p:blipFill>
        <p:spPr>
          <a:xfrm>
            <a:off x="4152960" y="5076360"/>
            <a:ext cx="3516480" cy="1503360"/>
          </a:xfrm>
          <a:prstGeom prst="rect">
            <a:avLst/>
          </a:prstGeom>
          <a:ln>
            <a:noFill/>
          </a:ln>
        </p:spPr>
      </p:pic>
      <p:pic>
        <p:nvPicPr>
          <p:cNvPr id="47" name="Picture 46"/>
          <p:cNvPicPr/>
          <p:nvPr/>
        </p:nvPicPr>
        <p:blipFill>
          <a:blip r:embed="rId6"/>
          <a:stretch/>
        </p:blipFill>
        <p:spPr>
          <a:xfrm>
            <a:off x="720000" y="6126840"/>
            <a:ext cx="2742120" cy="730440"/>
          </a:xfrm>
          <a:prstGeom prst="rect">
            <a:avLst/>
          </a:prstGeom>
          <a:ln>
            <a:noFill/>
          </a:ln>
        </p:spPr>
      </p:pic>
      <p:pic>
        <p:nvPicPr>
          <p:cNvPr id="48" name="Picture 47"/>
          <p:cNvPicPr/>
          <p:nvPr/>
        </p:nvPicPr>
        <p:blipFill>
          <a:blip r:embed="rId7"/>
          <a:stretch/>
        </p:blipFill>
        <p:spPr>
          <a:xfrm>
            <a:off x="7994160" y="577440"/>
            <a:ext cx="4101120" cy="2445840"/>
          </a:xfrm>
          <a:prstGeom prst="rect">
            <a:avLst/>
          </a:prstGeom>
          <a:ln>
            <a:noFill/>
          </a:ln>
        </p:spPr>
      </p:pic>
      <p:pic>
        <p:nvPicPr>
          <p:cNvPr id="49" name="Picture 48"/>
          <p:cNvPicPr/>
          <p:nvPr/>
        </p:nvPicPr>
        <p:blipFill>
          <a:blip r:embed="rId8"/>
          <a:stretch/>
        </p:blipFill>
        <p:spPr>
          <a:xfrm>
            <a:off x="8187120" y="3888000"/>
            <a:ext cx="3764160" cy="2298960"/>
          </a:xfrm>
          <a:prstGeom prst="rect">
            <a:avLst/>
          </a:prstGeom>
          <a:ln>
            <a:noFill/>
          </a:ln>
        </p:spPr>
      </p:pic>
      <p:pic>
        <p:nvPicPr>
          <p:cNvPr id="50" name="Picture 49"/>
          <p:cNvPicPr/>
          <p:nvPr/>
        </p:nvPicPr>
        <p:blipFill>
          <a:blip r:embed="rId9"/>
          <a:stretch/>
        </p:blipFill>
        <p:spPr>
          <a:xfrm>
            <a:off x="8856000" y="6120000"/>
            <a:ext cx="2742120" cy="730440"/>
          </a:xfrm>
          <a:prstGeom prst="rect">
            <a:avLst/>
          </a:prstGeom>
          <a:ln>
            <a:noFill/>
          </a:ln>
        </p:spPr>
      </p:pic>
      <p:pic>
        <p:nvPicPr>
          <p:cNvPr id="51" name="Picture 50"/>
          <p:cNvPicPr/>
          <p:nvPr/>
        </p:nvPicPr>
        <p:blipFill>
          <a:blip r:embed="rId10"/>
          <a:srcRect t="86952" r="69008"/>
          <a:stretch/>
        </p:blipFill>
        <p:spPr>
          <a:xfrm>
            <a:off x="4336920" y="6340320"/>
            <a:ext cx="3539880" cy="359280"/>
          </a:xfrm>
          <a:prstGeom prst="rect">
            <a:avLst/>
          </a:prstGeom>
          <a:ln>
            <a:noFill/>
          </a:ln>
        </p:spPr>
      </p:pic>
      <p:pic>
        <p:nvPicPr>
          <p:cNvPr id="52" name="Picture 51"/>
          <p:cNvPicPr/>
          <p:nvPr/>
        </p:nvPicPr>
        <p:blipFill>
          <a:blip r:embed="rId11"/>
          <a:srcRect t="86952" r="67433"/>
          <a:stretch/>
        </p:blipFill>
        <p:spPr>
          <a:xfrm>
            <a:off x="4307760" y="3132000"/>
            <a:ext cx="3719880" cy="359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stomShape 1"/>
          <p:cNvSpPr/>
          <p:nvPr/>
        </p:nvSpPr>
        <p:spPr>
          <a:xfrm>
            <a:off x="0" y="648000"/>
            <a:ext cx="1219104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Regions common to both modes</a:t>
            </a:r>
            <a:endParaRPr lang="en-GB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" name="Picture 53"/>
          <p:cNvPicPr/>
          <p:nvPr/>
        </p:nvPicPr>
        <p:blipFill>
          <a:blip r:embed="rId2"/>
          <a:srcRect r="49976"/>
          <a:stretch/>
        </p:blipFill>
        <p:spPr>
          <a:xfrm>
            <a:off x="466920" y="1064880"/>
            <a:ext cx="3886920" cy="1914840"/>
          </a:xfrm>
          <a:prstGeom prst="rect">
            <a:avLst/>
          </a:prstGeom>
          <a:ln>
            <a:noFill/>
          </a:ln>
        </p:spPr>
      </p:pic>
      <p:pic>
        <p:nvPicPr>
          <p:cNvPr id="55" name="Picture 54"/>
          <p:cNvPicPr/>
          <p:nvPr/>
        </p:nvPicPr>
        <p:blipFill>
          <a:blip r:embed="rId3"/>
          <a:srcRect r="50945"/>
          <a:stretch/>
        </p:blipFill>
        <p:spPr>
          <a:xfrm>
            <a:off x="470520" y="4564440"/>
            <a:ext cx="3811320" cy="1914840"/>
          </a:xfrm>
          <a:prstGeom prst="rect">
            <a:avLst/>
          </a:prstGeom>
          <a:ln>
            <a:noFill/>
          </a:ln>
        </p:spPr>
      </p:pic>
      <p:pic>
        <p:nvPicPr>
          <p:cNvPr id="56" name="Picture 55"/>
          <p:cNvPicPr/>
          <p:nvPr/>
        </p:nvPicPr>
        <p:blipFill>
          <a:blip r:embed="rId3"/>
          <a:srcRect l="50016" t="29406" r="25047"/>
          <a:stretch/>
        </p:blipFill>
        <p:spPr>
          <a:xfrm rot="10819200">
            <a:off x="470520" y="3778560"/>
            <a:ext cx="1936080" cy="1351080"/>
          </a:xfrm>
          <a:prstGeom prst="rect">
            <a:avLst/>
          </a:prstGeom>
          <a:ln>
            <a:noFill/>
          </a:ln>
        </p:spPr>
      </p:pic>
      <p:pic>
        <p:nvPicPr>
          <p:cNvPr id="57" name="Picture 56"/>
          <p:cNvPicPr/>
          <p:nvPr/>
        </p:nvPicPr>
        <p:blipFill>
          <a:blip r:embed="rId3"/>
          <a:srcRect l="75110" t="28854" r="-47"/>
          <a:stretch/>
        </p:blipFill>
        <p:spPr>
          <a:xfrm rot="10819200">
            <a:off x="2414880" y="3778560"/>
            <a:ext cx="1936440" cy="1361520"/>
          </a:xfrm>
          <a:prstGeom prst="rect">
            <a:avLst/>
          </a:prstGeom>
          <a:ln>
            <a:noFill/>
          </a:ln>
        </p:spPr>
      </p:pic>
      <p:pic>
        <p:nvPicPr>
          <p:cNvPr id="58" name="Picture 57"/>
          <p:cNvPicPr/>
          <p:nvPr/>
        </p:nvPicPr>
        <p:blipFill>
          <a:blip r:embed="rId2"/>
          <a:srcRect l="50016" t="15255" b="13307"/>
          <a:stretch/>
        </p:blipFill>
        <p:spPr>
          <a:xfrm>
            <a:off x="471600" y="2836440"/>
            <a:ext cx="3883680" cy="1366920"/>
          </a:xfrm>
          <a:prstGeom prst="rect">
            <a:avLst/>
          </a:prstGeom>
          <a:ln>
            <a:noFill/>
          </a:ln>
        </p:spPr>
      </p:pic>
      <p:pic>
        <p:nvPicPr>
          <p:cNvPr id="59" name="Picture 58"/>
          <p:cNvPicPr/>
          <p:nvPr/>
        </p:nvPicPr>
        <p:blipFill>
          <a:blip r:embed="rId4"/>
          <a:stretch/>
        </p:blipFill>
        <p:spPr>
          <a:xfrm>
            <a:off x="3816000" y="1424160"/>
            <a:ext cx="6164280" cy="4623120"/>
          </a:xfrm>
          <a:prstGeom prst="rect">
            <a:avLst/>
          </a:prstGeom>
          <a:ln>
            <a:noFill/>
          </a:ln>
        </p:spPr>
      </p:pic>
      <p:pic>
        <p:nvPicPr>
          <p:cNvPr id="60" name="Picture 59"/>
          <p:cNvPicPr/>
          <p:nvPr/>
        </p:nvPicPr>
        <p:blipFill>
          <a:blip r:embed="rId5"/>
          <a:srcRect l="38753" t="11624" r="13182"/>
          <a:stretch/>
        </p:blipFill>
        <p:spPr>
          <a:xfrm>
            <a:off x="9398880" y="2043000"/>
            <a:ext cx="2523600" cy="3094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3"/>
          <p:cNvPicPr/>
          <p:nvPr/>
        </p:nvPicPr>
        <p:blipFill>
          <a:blip r:embed="rId2"/>
          <a:stretch/>
        </p:blipFill>
        <p:spPr>
          <a:xfrm>
            <a:off x="205920" y="492120"/>
            <a:ext cx="3956040" cy="2895120"/>
          </a:xfrm>
          <a:prstGeom prst="rect">
            <a:avLst/>
          </a:prstGeom>
          <a:ln>
            <a:noFill/>
          </a:ln>
        </p:spPr>
      </p:pic>
      <p:pic>
        <p:nvPicPr>
          <p:cNvPr id="62" name="Picture 5"/>
          <p:cNvPicPr/>
          <p:nvPr/>
        </p:nvPicPr>
        <p:blipFill>
          <a:blip r:embed="rId3"/>
          <a:stretch/>
        </p:blipFill>
        <p:spPr>
          <a:xfrm>
            <a:off x="4658040" y="736200"/>
            <a:ext cx="3209400" cy="2402640"/>
          </a:xfrm>
          <a:prstGeom prst="rect">
            <a:avLst/>
          </a:prstGeom>
          <a:ln>
            <a:noFill/>
          </a:ln>
        </p:spPr>
      </p:pic>
      <p:sp>
        <p:nvSpPr>
          <p:cNvPr id="63" name="CustomShape 1"/>
          <p:cNvSpPr/>
          <p:nvPr/>
        </p:nvSpPr>
        <p:spPr>
          <a:xfrm rot="16200000">
            <a:off x="2975760" y="1652040"/>
            <a:ext cx="29822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Loading on Tasks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CustomShape 2"/>
          <p:cNvSpPr/>
          <p:nvPr/>
        </p:nvSpPr>
        <p:spPr>
          <a:xfrm>
            <a:off x="4878360" y="3157560"/>
            <a:ext cx="29822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Cortical Thickness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5" name="Picture 9"/>
          <p:cNvPicPr/>
          <p:nvPr/>
        </p:nvPicPr>
        <p:blipFill>
          <a:blip r:embed="rId4"/>
          <a:stretch/>
        </p:blipFill>
        <p:spPr>
          <a:xfrm>
            <a:off x="205200" y="3921480"/>
            <a:ext cx="3791160" cy="2809080"/>
          </a:xfrm>
          <a:prstGeom prst="rect">
            <a:avLst/>
          </a:prstGeom>
          <a:ln>
            <a:noFill/>
          </a:ln>
        </p:spPr>
      </p:pic>
      <p:pic>
        <p:nvPicPr>
          <p:cNvPr id="66" name="Picture 12"/>
          <p:cNvPicPr/>
          <p:nvPr/>
        </p:nvPicPr>
        <p:blipFill>
          <a:blip r:embed="rId5"/>
          <a:stretch/>
        </p:blipFill>
        <p:spPr>
          <a:xfrm>
            <a:off x="4624920" y="4145040"/>
            <a:ext cx="3295080" cy="2402640"/>
          </a:xfrm>
          <a:prstGeom prst="rect">
            <a:avLst/>
          </a:prstGeom>
          <a:ln>
            <a:noFill/>
          </a:ln>
        </p:spPr>
      </p:pic>
      <p:sp>
        <p:nvSpPr>
          <p:cNvPr id="67" name="CustomShape 3"/>
          <p:cNvSpPr/>
          <p:nvPr/>
        </p:nvSpPr>
        <p:spPr>
          <a:xfrm rot="16200000">
            <a:off x="2943720" y="5058360"/>
            <a:ext cx="29822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Loading on FC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CustomShape 4"/>
          <p:cNvSpPr/>
          <p:nvPr/>
        </p:nvSpPr>
        <p:spPr>
          <a:xfrm>
            <a:off x="4877640" y="6466320"/>
            <a:ext cx="29822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Cortical Thickness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CustomShape 5"/>
          <p:cNvSpPr/>
          <p:nvPr/>
        </p:nvSpPr>
        <p:spPr>
          <a:xfrm>
            <a:off x="428400" y="44640"/>
            <a:ext cx="334512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Region</a:t>
            </a:r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CustomShape 6"/>
          <p:cNvSpPr/>
          <p:nvPr/>
        </p:nvSpPr>
        <p:spPr>
          <a:xfrm>
            <a:off x="8435520" y="136440"/>
            <a:ext cx="345060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Neurosynth decoding</a:t>
            </a:r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914" y="6090479"/>
            <a:ext cx="2743206" cy="6400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942" y="736200"/>
            <a:ext cx="3695755" cy="19160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520" y="3520800"/>
            <a:ext cx="3374658" cy="24154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ustomShape 1"/>
          <p:cNvSpPr/>
          <p:nvPr/>
        </p:nvSpPr>
        <p:spPr>
          <a:xfrm rot="16200000">
            <a:off x="-253369" y="4946760"/>
            <a:ext cx="342792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Task profile</a:t>
            </a:r>
            <a:endParaRPr lang="en-GB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CustomShape 2"/>
          <p:cNvSpPr/>
          <p:nvPr/>
        </p:nvSpPr>
        <p:spPr>
          <a:xfrm rot="16200000">
            <a:off x="-247248" y="2033460"/>
            <a:ext cx="342792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Functional connectivity (FC)</a:t>
            </a:r>
            <a:endParaRPr lang="en-GB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CustomShape 3"/>
          <p:cNvSpPr/>
          <p:nvPr/>
        </p:nvSpPr>
        <p:spPr>
          <a:xfrm>
            <a:off x="6022728" y="457200"/>
            <a:ext cx="609480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Association with experience</a:t>
            </a:r>
            <a:endParaRPr lang="en-GB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4" name="Picture 73"/>
          <p:cNvPicPr/>
          <p:nvPr/>
        </p:nvPicPr>
        <p:blipFill>
          <a:blip r:embed="rId2"/>
          <a:srcRect t="86952" r="67433"/>
          <a:stretch/>
        </p:blipFill>
        <p:spPr>
          <a:xfrm>
            <a:off x="2273616" y="3765060"/>
            <a:ext cx="3719880" cy="359280"/>
          </a:xfrm>
          <a:prstGeom prst="rect">
            <a:avLst/>
          </a:prstGeom>
          <a:ln>
            <a:noFill/>
          </a:ln>
        </p:spPr>
      </p:pic>
      <p:pic>
        <p:nvPicPr>
          <p:cNvPr id="75" name="Picture 74"/>
          <p:cNvPicPr/>
          <p:nvPr/>
        </p:nvPicPr>
        <p:blipFill>
          <a:blip r:embed="rId3"/>
          <a:srcRect r="50394"/>
          <a:stretch/>
        </p:blipFill>
        <p:spPr>
          <a:xfrm>
            <a:off x="1952136" y="417060"/>
            <a:ext cx="3941640" cy="1927440"/>
          </a:xfrm>
          <a:prstGeom prst="rect">
            <a:avLst/>
          </a:prstGeom>
          <a:ln>
            <a:noFill/>
          </a:ln>
        </p:spPr>
      </p:pic>
      <p:pic>
        <p:nvPicPr>
          <p:cNvPr id="76" name="Picture 75"/>
          <p:cNvPicPr/>
          <p:nvPr/>
        </p:nvPicPr>
        <p:blipFill>
          <a:blip r:embed="rId3"/>
          <a:srcRect l="50677" t="13729"/>
          <a:stretch/>
        </p:blipFill>
        <p:spPr>
          <a:xfrm>
            <a:off x="2039256" y="2186100"/>
            <a:ext cx="3918240" cy="1661760"/>
          </a:xfrm>
          <a:prstGeom prst="rect">
            <a:avLst/>
          </a:prstGeom>
          <a:ln>
            <a:noFill/>
          </a:ln>
        </p:spPr>
      </p:pic>
      <p:pic>
        <p:nvPicPr>
          <p:cNvPr id="77" name="Picture 4"/>
          <p:cNvPicPr/>
          <p:nvPr/>
        </p:nvPicPr>
        <p:blipFill>
          <a:blip r:embed="rId4"/>
          <a:stretch/>
        </p:blipFill>
        <p:spPr>
          <a:xfrm>
            <a:off x="2273616" y="4392000"/>
            <a:ext cx="3104280" cy="1311120"/>
          </a:xfrm>
          <a:prstGeom prst="rect">
            <a:avLst/>
          </a:prstGeom>
          <a:ln>
            <a:noFill/>
          </a:ln>
        </p:spPr>
      </p:pic>
      <p:pic>
        <p:nvPicPr>
          <p:cNvPr id="78" name="Picture 77"/>
          <p:cNvPicPr/>
          <p:nvPr/>
        </p:nvPicPr>
        <p:blipFill>
          <a:blip r:embed="rId5"/>
          <a:stretch/>
        </p:blipFill>
        <p:spPr>
          <a:xfrm>
            <a:off x="2425896" y="5893560"/>
            <a:ext cx="2742120" cy="730440"/>
          </a:xfrm>
          <a:prstGeom prst="rect">
            <a:avLst/>
          </a:prstGeom>
          <a:ln>
            <a:noFill/>
          </a:ln>
        </p:spPr>
      </p:pic>
      <p:pic>
        <p:nvPicPr>
          <p:cNvPr id="79" name="Picture 78"/>
          <p:cNvPicPr/>
          <p:nvPr/>
        </p:nvPicPr>
        <p:blipFill>
          <a:blip r:embed="rId6"/>
          <a:stretch/>
        </p:blipFill>
        <p:spPr>
          <a:xfrm>
            <a:off x="7574832" y="5703120"/>
            <a:ext cx="2742840" cy="639720"/>
          </a:xfrm>
          <a:prstGeom prst="rect">
            <a:avLst/>
          </a:prstGeom>
          <a:ln>
            <a:noFill/>
          </a:ln>
        </p:spPr>
      </p:pic>
      <p:pic>
        <p:nvPicPr>
          <p:cNvPr id="80" name="Picture 79"/>
          <p:cNvPicPr/>
          <p:nvPr/>
        </p:nvPicPr>
        <p:blipFill>
          <a:blip r:embed="rId7"/>
          <a:stretch/>
        </p:blipFill>
        <p:spPr>
          <a:xfrm>
            <a:off x="6442920" y="912600"/>
            <a:ext cx="4789080" cy="4703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10952</TotalTime>
  <Words>135</Words>
  <Application>Microsoft Office PowerPoint</Application>
  <PresentationFormat>Widescreen</PresentationFormat>
  <Paragraphs>82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Office Theme</vt:lpstr>
      <vt:lpstr>PowerPoint Presentation</vt:lpstr>
      <vt:lpstr>Sparse Parameter search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dc:description/>
  <cp:lastModifiedBy>Hao-Ting Wang</cp:lastModifiedBy>
  <cp:revision>25</cp:revision>
  <dcterms:created xsi:type="dcterms:W3CDTF">2018-11-17T10:59:24Z</dcterms:created>
  <dcterms:modified xsi:type="dcterms:W3CDTF">2019-03-20T10:05:42Z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15.0024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5</vt:i4>
  </property>
</Properties>
</file>